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1" r:id="rId4"/>
    <p:sldId id="258" r:id="rId5"/>
    <p:sldId id="278" r:id="rId6"/>
    <p:sldId id="276" r:id="rId7"/>
    <p:sldId id="277" r:id="rId8"/>
    <p:sldId id="262" r:id="rId9"/>
    <p:sldId id="265" r:id="rId10"/>
    <p:sldId id="266" r:id="rId11"/>
    <p:sldId id="264" r:id="rId12"/>
    <p:sldId id="273" r:id="rId13"/>
    <p:sldId id="268" r:id="rId14"/>
    <p:sldId id="271" r:id="rId15"/>
    <p:sldId id="274" r:id="rId16"/>
    <p:sldId id="275" r:id="rId17"/>
    <p:sldId id="272" r:id="rId18"/>
    <p:sldId id="270" r:id="rId19"/>
    <p:sldId id="269" r:id="rId20"/>
    <p:sldId id="263" r:id="rId21"/>
    <p:sldId id="25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7D059E9-D7D5-405B-A2A9-D8053A167020}">
          <p14:sldIdLst>
            <p14:sldId id="256"/>
            <p14:sldId id="257"/>
            <p14:sldId id="261"/>
            <p14:sldId id="258"/>
            <p14:sldId id="278"/>
            <p14:sldId id="276"/>
          </p14:sldIdLst>
        </p14:section>
        <p14:section name="DataLucent" id="{FAC1FBA6-B2DF-4B94-9D5C-8B269D613AB7}">
          <p14:sldIdLst>
            <p14:sldId id="277"/>
            <p14:sldId id="262"/>
            <p14:sldId id="265"/>
            <p14:sldId id="266"/>
            <p14:sldId id="264"/>
            <p14:sldId id="273"/>
            <p14:sldId id="268"/>
            <p14:sldId id="271"/>
            <p14:sldId id="274"/>
            <p14:sldId id="275"/>
          </p14:sldIdLst>
        </p14:section>
        <p14:section name="Misc Unused" id="{AEEDAEF3-C490-44CB-B411-7C4FCB8F9B89}">
          <p14:sldIdLst>
            <p14:sldId id="272"/>
            <p14:sldId id="270"/>
            <p14:sldId id="269"/>
            <p14:sldId id="263"/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8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492CE-44DC-4162-A840-51DA540188B9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2469E5-CD94-46F9-997D-6D045909A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04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last point: an FPS gamer might receive data that is male and prefers FPS, thus creating a gun toting man for an avatar. On the other hand, an ASMR streamer that appeals broadly but skews towards women could be expressed as a female druid. Just </a:t>
            </a:r>
            <a:r>
              <a:rPr lang="en-US" dirty="0" err="1"/>
              <a:t>spitballing</a:t>
            </a:r>
            <a:r>
              <a:rPr lang="en-US" dirty="0"/>
              <a:t> here. These characters could potentially fight other characters, perhaps in an Ethereum style battle a la crypto kitties?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5351D-E738-400B-B41B-2BB725F3A4B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7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66DBD-D6FB-40DF-9AE2-4B11CE5125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4FEE9A-1C73-4F61-A1E0-63C9D44C4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95727-58DD-4895-A5B0-A719358C5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81EF0-EBFF-4588-B6C1-CE31AD761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B431F-C3EE-4AF6-BD41-EC7432A92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909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619E1-34EB-495C-BB23-EF5DA2B2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1B23A-68B9-4859-ABCF-28D38AF5E4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2C5E9-96B7-4640-8502-9E274C636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285D4-AF8C-4F6A-99F9-6F49C1FAA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16BCA-13FD-479B-939B-E2BA675E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22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DE3249-EECA-422D-B790-4276A871C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56AF48-BBFE-4CE4-8F38-AB648244A1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FC174-BC08-4586-A234-C17622A8D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FE43E-2265-422F-AE42-D4422CAC0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85B8F-EF5A-442C-93F4-5A703441A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43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615D8-C031-496E-8E21-F1AF3896D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84A73-41C8-4386-A898-2C71DBA26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C8BB6-F586-4821-85F0-A5E267CC5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FB2FC-5E22-448C-8685-D6B4E9B90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3878F-7E4D-4D80-86A5-D31783A4F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05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2DF00-57A9-44D4-BBA4-DEE44A1AE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526F2-660D-41EF-8EEC-C1802708D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96EF2-F138-4F58-B59E-2547A8730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8F80F-57D5-4435-B806-DA46FCA7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3330B-A251-415D-8B55-6A572076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496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AB7A9-D9E3-46CD-9E03-E0E2B62A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4ECA6-4EA4-48E2-996B-412F6F388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313D0-6402-40BB-B1EB-7C3251764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BA526-6422-4D89-BA68-F8EB42360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1F7D6-D360-427F-87B6-9B89CBD46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D60327-F1CD-4DEC-A894-2B468B5C7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73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C17D7-B92E-48B4-982D-ED5F5C04C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F1D2C-FCB0-4308-96E9-24E5912EC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7220EE-6775-4292-9C04-B9060EE69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072FFF-A3C0-4E93-8368-E773B4E66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76886A-5A03-4B80-BC75-3EE21757EA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300810-0F12-48D7-96CD-13EB6BE5A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E1D0E0-CB94-4422-88FD-9976DBC3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2167F7-ABC6-4787-A977-15311A409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6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0FB75-2E00-49C7-9A8C-4D4776F93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AA83C5-3E1F-420F-8E1F-1022DEC06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CFA09E-1687-4FD7-A5DF-3FC1E51D3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76786E-6D4B-46FE-B736-771C4D30F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151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009BFB-F720-4BC4-947E-E23882DFF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429217-1465-4AAB-91CE-755E0F0A0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DB26D-F7C4-415E-9F58-C7C21AC4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8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B2FC-57C8-4645-8E69-4127F97CD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B53C0-EA70-4980-80EE-78F1DB259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86D5BA-0A0F-469A-9E33-421BFF94F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021F6D-0B54-40BF-9A8A-4585A6CF1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E23F3-0C65-4D48-8781-01FEAAC0D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4E9F5D-A729-4C19-AB1E-8D42E8151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7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1B082-D37C-4CBA-8F74-FFC4433A1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4C1FB-04B2-4645-9E49-5C1C55C928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EB1317-5B97-453D-B563-C4CA811CB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18B802-8DE5-41B7-8CC7-065774B4B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35789-33A2-4896-BE02-6611ECA34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7A45FC-2CFE-40DD-8BF6-C30D033CC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99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0E5531-5420-4CF0-98D3-34A86F8A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2DDAA-4689-4B00-96BD-E0FEB80ED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72003-3B04-402C-81B9-79577BAF2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8FF66-5E4A-4104-89C9-F56407F71F48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34D75-3170-4134-8E23-3BB201C5E6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18093-96F5-4F6A-8425-4CABBF4AD8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68911-82A3-445D-88D0-1A730B78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398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F2D9BB-2E07-4FA5-BA2F-6B2EE2716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1" y="735283"/>
            <a:ext cx="4978399" cy="3165045"/>
          </a:xfrm>
        </p:spPr>
        <p:txBody>
          <a:bodyPr anchor="b">
            <a:normAutofit/>
          </a:bodyPr>
          <a:lstStyle/>
          <a:p>
            <a:pPr algn="l"/>
            <a:r>
              <a:rPr lang="en-US" sz="5200"/>
              <a:t>The Gaming Data Opportunity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F00B6-827C-4128-817C-201192FAA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97101" y="4078423"/>
            <a:ext cx="4978399" cy="2058657"/>
          </a:xfrm>
        </p:spPr>
        <p:txBody>
          <a:bodyPr>
            <a:normAutofit/>
          </a:bodyPr>
          <a:lstStyle/>
          <a:p>
            <a:pPr algn="l"/>
            <a:r>
              <a:rPr lang="en-US"/>
              <a:t>Platforms, Live Streaming, and Beyond</a:t>
            </a:r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E8909BF6-F3A0-4D30-9242-C2FC53790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549" y="2776619"/>
            <a:ext cx="1289051" cy="128905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38E24CB-4BDC-4B6D-A24A-00DF6BBF1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10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B5702-AF44-418B-826A-EA40192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Zotac</a:t>
            </a:r>
            <a:r>
              <a:rPr lang="en-US" dirty="0"/>
              <a:t> Wants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B5CC-B3FD-47B0-B30F-2532754AB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After speaking with 10 major players in the gaming hardware industry, </a:t>
            </a:r>
            <a:r>
              <a:rPr lang="en-US" dirty="0" err="1"/>
              <a:t>Datalucent</a:t>
            </a:r>
            <a:r>
              <a:rPr lang="en-US" dirty="0"/>
              <a:t> discovered that few hardware manufacturers utilize data for their marketing or sales.</a:t>
            </a:r>
          </a:p>
          <a:p>
            <a:pPr marL="0" indent="0">
              <a:buNone/>
            </a:pPr>
            <a:r>
              <a:rPr lang="en-US" dirty="0" err="1"/>
              <a:t>Zotac</a:t>
            </a:r>
            <a:r>
              <a:rPr lang="en-US" dirty="0"/>
              <a:t> has recently determined that data is important for their bottom line, and has agreed to work with </a:t>
            </a:r>
            <a:r>
              <a:rPr lang="en-US" dirty="0" err="1"/>
              <a:t>DataLucent</a:t>
            </a:r>
            <a:r>
              <a:rPr lang="en-US" dirty="0"/>
              <a:t> and </a:t>
            </a:r>
            <a:r>
              <a:rPr lang="en-US" dirty="0" err="1"/>
              <a:t>Muxy</a:t>
            </a:r>
            <a:r>
              <a:rPr lang="en-US" dirty="0"/>
              <a:t> to develop cutting edge data products geared for the gaming industry.</a:t>
            </a:r>
          </a:p>
          <a:p>
            <a:pPr marL="0" indent="0">
              <a:buNone/>
            </a:pPr>
            <a:r>
              <a:rPr lang="en-US" dirty="0" err="1"/>
              <a:t>Zotac</a:t>
            </a:r>
            <a:r>
              <a:rPr lang="en-US" dirty="0"/>
              <a:t> brought Nvidia to the table, and Nvidia agreed to fund incentives for our first gaming data acquisition and business insight development proof of concept.</a:t>
            </a:r>
          </a:p>
          <a:p>
            <a:pPr marL="0" indent="0">
              <a:buNone/>
            </a:pPr>
            <a:r>
              <a:rPr lang="en-US" dirty="0" err="1"/>
              <a:t>Zotac</a:t>
            </a:r>
            <a:r>
              <a:rPr lang="en-US" dirty="0"/>
              <a:t> is a subsidiary of a global IT solutions company, PC Partner, who will likely take an interest in this project and could provide additional revenue opportunities down the road.</a:t>
            </a:r>
          </a:p>
        </p:txBody>
      </p:sp>
    </p:spTree>
    <p:extLst>
      <p:ext uri="{BB962C8B-B14F-4D97-AF65-F5344CB8AC3E}">
        <p14:creationId xmlns:p14="http://schemas.microsoft.com/office/powerpoint/2010/main" val="699709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2F7B1-090E-4AFB-BE83-5A263C9F6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Inroads to Nvidia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9C3C8-BBE4-47FD-8924-7B4335BDC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Nvidia surpassed Intel as the largest U.S. chipmaker last month. (July, 2020)</a:t>
            </a:r>
          </a:p>
          <a:p>
            <a:pPr marL="0" indent="0">
              <a:buNone/>
            </a:pPr>
            <a:r>
              <a:rPr lang="en-US" dirty="0"/>
              <a:t>Nvidia has stated to </a:t>
            </a:r>
            <a:r>
              <a:rPr lang="en-US" dirty="0" err="1"/>
              <a:t>Zotac</a:t>
            </a:r>
            <a:r>
              <a:rPr lang="en-US" dirty="0"/>
              <a:t> that if this initial campaign is successful they would like to explore further opportunities in gaming, as well as opportunities outside of gaming.</a:t>
            </a:r>
          </a:p>
          <a:p>
            <a:pPr marL="0" indent="0">
              <a:buNone/>
            </a:pPr>
            <a:r>
              <a:rPr lang="en-US" dirty="0"/>
              <a:t>Nvidia’s products can be found everywhere from smart TVs to self-driving cars such as Tesla. They are also a leader in machine learning hardware and cutting-edge datacenters.</a:t>
            </a:r>
          </a:p>
        </p:txBody>
      </p:sp>
    </p:spTree>
    <p:extLst>
      <p:ext uri="{BB962C8B-B14F-4D97-AF65-F5344CB8AC3E}">
        <p14:creationId xmlns:p14="http://schemas.microsoft.com/office/powerpoint/2010/main" val="1347822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F2D9BB-2E07-4FA5-BA2F-6B2EE2716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191" y="2405269"/>
            <a:ext cx="5238466" cy="253759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dirty="0"/>
              <a:t>Gaming </a:t>
            </a:r>
            <a:br>
              <a:rPr lang="en-US" dirty="0"/>
            </a:br>
            <a:r>
              <a:rPr lang="en-US" dirty="0"/>
              <a:t>Audience </a:t>
            </a:r>
            <a:br>
              <a:rPr lang="en-US" dirty="0"/>
            </a:br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Acquisition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E8909BF6-F3A0-4D30-9242-C2FC53790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51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B8A816C-71A6-4257-BF02-34EDDEBF16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9" r="-1" b="25425"/>
          <a:stretch/>
        </p:blipFill>
        <p:spPr>
          <a:xfrm>
            <a:off x="320040" y="320040"/>
            <a:ext cx="11548872" cy="430346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27B6159-7734-4564-9E0F-C4BC43C36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4C6D5-69B0-4383-B1D5-D330C540F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09083"/>
            <a:ext cx="2889504" cy="1345997"/>
          </a:xfrm>
        </p:spPr>
        <p:txBody>
          <a:bodyPr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Twitch Extensions: Gateway to Gamers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FFB46B-05BC-4950-B18A-9593FDAE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9C93654-4739-4536-AAA5-7D3E10657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09083"/>
            <a:ext cx="6976872" cy="134599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>
                <a:solidFill>
                  <a:schemeClr val="bg1"/>
                </a:solidFill>
              </a:rPr>
              <a:t>Muxy’s expertise in Twitch development will be leveraged to produce a video overlay that engages audience members and solicits their consent for data.</a:t>
            </a:r>
          </a:p>
        </p:txBody>
      </p:sp>
    </p:spTree>
    <p:extLst>
      <p:ext uri="{BB962C8B-B14F-4D97-AF65-F5344CB8AC3E}">
        <p14:creationId xmlns:p14="http://schemas.microsoft.com/office/powerpoint/2010/main" val="2698956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5AC31-8E69-4BCA-8A9D-EEE944CDB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Funnel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566990AA-12CE-41AF-9B97-6E923ED2DDB0}"/>
              </a:ext>
            </a:extLst>
          </p:cNvPr>
          <p:cNvSpPr/>
          <p:nvPr/>
        </p:nvSpPr>
        <p:spPr>
          <a:xfrm rot="10800000">
            <a:off x="6066920" y="4571132"/>
            <a:ext cx="2340780" cy="2017914"/>
          </a:xfrm>
          <a:prstGeom prst="triangl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EBC87930-91AD-488B-96ED-237EE5BF83D4}"/>
              </a:ext>
            </a:extLst>
          </p:cNvPr>
          <p:cNvSpPr/>
          <p:nvPr/>
        </p:nvSpPr>
        <p:spPr>
          <a:xfrm rot="10800000">
            <a:off x="5881626" y="2241005"/>
            <a:ext cx="2674611" cy="2305699"/>
          </a:xfrm>
          <a:prstGeom prst="triangl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2C2BE640-3E40-4205-A15C-F1FB1B5A0227}"/>
              </a:ext>
            </a:extLst>
          </p:cNvPr>
          <p:cNvSpPr/>
          <p:nvPr/>
        </p:nvSpPr>
        <p:spPr>
          <a:xfrm rot="10800000">
            <a:off x="6201664" y="458082"/>
            <a:ext cx="2034532" cy="1753907"/>
          </a:xfrm>
          <a:prstGeom prst="triangl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65D69B-0918-440F-A7DA-A501EA7DBC20}"/>
              </a:ext>
            </a:extLst>
          </p:cNvPr>
          <p:cNvSpPr txBox="1"/>
          <p:nvPr/>
        </p:nvSpPr>
        <p:spPr>
          <a:xfrm>
            <a:off x="6617878" y="688705"/>
            <a:ext cx="1238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Twitch Streamers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2F6BED-1F60-4F5D-84FC-0B606320A4BD}"/>
              </a:ext>
            </a:extLst>
          </p:cNvPr>
          <p:cNvSpPr txBox="1"/>
          <p:nvPr/>
        </p:nvSpPr>
        <p:spPr>
          <a:xfrm>
            <a:off x="6263235" y="2699731"/>
            <a:ext cx="1911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Twitch</a:t>
            </a:r>
          </a:p>
          <a:p>
            <a:pPr algn="ctr"/>
            <a:r>
              <a:rPr lang="en-US" dirty="0"/>
              <a:t>Viewers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ADBEF1-03D3-4CDF-B8AB-7E931B2DAB06}"/>
              </a:ext>
            </a:extLst>
          </p:cNvPr>
          <p:cNvSpPr txBox="1"/>
          <p:nvPr/>
        </p:nvSpPr>
        <p:spPr>
          <a:xfrm>
            <a:off x="6263235" y="4773855"/>
            <a:ext cx="1976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</a:t>
            </a:r>
          </a:p>
          <a:p>
            <a:pPr algn="ctr"/>
            <a:r>
              <a:rPr lang="en-US" dirty="0"/>
              <a:t>Respondents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E7D7BF-A1F0-4E31-AA96-76F18C882B8F}"/>
              </a:ext>
            </a:extLst>
          </p:cNvPr>
          <p:cNvSpPr txBox="1"/>
          <p:nvPr/>
        </p:nvSpPr>
        <p:spPr>
          <a:xfrm>
            <a:off x="838199" y="1506022"/>
            <a:ext cx="346632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Twitch streamers solicit their viewers to consent to data collection from Twitch, as well as the right for </a:t>
            </a:r>
            <a:r>
              <a:rPr lang="en-US" dirty="0" err="1"/>
              <a:t>DataLucent</a:t>
            </a:r>
            <a:r>
              <a:rPr lang="en-US" dirty="0"/>
              <a:t> to contact them in the future with additional offers, via a Twitch extension.</a:t>
            </a:r>
          </a:p>
          <a:p>
            <a:endParaRPr lang="en-US" dirty="0"/>
          </a:p>
          <a:p>
            <a:r>
              <a:rPr lang="en-US" dirty="0"/>
              <a:t>Once a critical mass is established, those viewers are contacted via email and Twitch chat to consent to a second round of incentivized data acquisition via </a:t>
            </a:r>
            <a:r>
              <a:rPr lang="en-US" dirty="0" err="1"/>
              <a:t>DataLucent’s</a:t>
            </a:r>
            <a:r>
              <a:rPr lang="en-US" dirty="0"/>
              <a:t> data tool.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260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5B1D5C-0827-4AF0-8186-11FC5A8B8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7D666-E814-493D-9494-6AB684214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Acquiring Social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33F55-037D-4818-997E-9C260A0C1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7908" y="5086350"/>
            <a:ext cx="2554399" cy="117829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 err="1"/>
              <a:t>DataLucent</a:t>
            </a:r>
            <a:r>
              <a:rPr lang="en-US" sz="1600" dirty="0"/>
              <a:t> software sits at the end of the funnel.</a:t>
            </a:r>
          </a:p>
          <a:p>
            <a:pPr marL="0" indent="0">
              <a:buNone/>
            </a:pPr>
            <a:r>
              <a:rPr lang="en-US" sz="1600" dirty="0" err="1"/>
              <a:t>Zotac</a:t>
            </a:r>
            <a:r>
              <a:rPr lang="en-US" sz="1600" dirty="0"/>
              <a:t> will assist in developing meaningful BI from our results.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EB3AE2-4704-4C1C-9704-FA9B40D34E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6" t="746" r="1090" b="10075"/>
          <a:stretch/>
        </p:blipFill>
        <p:spPr>
          <a:xfrm>
            <a:off x="302084" y="691403"/>
            <a:ext cx="8082632" cy="557324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94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31F4-027E-4440-9C90-8E71FCC10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Twitch + Social Media Data = Full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60306-2576-46E7-9BE3-FF039DE2E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Muxy’s</a:t>
            </a:r>
            <a:r>
              <a:rPr lang="en-US" dirty="0"/>
              <a:t> existing reservoir of data on Twitch users and Twitch streamers is readily accessible after consent is given through the Twitch extension (video overlay).</a:t>
            </a:r>
          </a:p>
          <a:p>
            <a:pPr marL="0" indent="0">
              <a:buNone/>
            </a:pPr>
            <a:r>
              <a:rPr lang="en-US" dirty="0"/>
              <a:t>After users consent on Twitch, our system will reach out to them again with another offer to participate in further rewards for sharing their social media data.</a:t>
            </a:r>
          </a:p>
          <a:p>
            <a:pPr marL="0" indent="0">
              <a:buNone/>
            </a:pPr>
            <a:r>
              <a:rPr lang="en-US" dirty="0"/>
              <a:t>These combined datasets are one-of-kind, and fully compliant with privacy laws. The richness and depth of this information is unparalleled in gaming, or any industry.</a:t>
            </a:r>
          </a:p>
        </p:txBody>
      </p:sp>
    </p:spTree>
    <p:extLst>
      <p:ext uri="{BB962C8B-B14F-4D97-AF65-F5344CB8AC3E}">
        <p14:creationId xmlns:p14="http://schemas.microsoft.com/office/powerpoint/2010/main" val="3682901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6487AA-D92C-4F59-970A-0E3F86E6CA1C}"/>
              </a:ext>
            </a:extLst>
          </p:cNvPr>
          <p:cNvSpPr/>
          <p:nvPr/>
        </p:nvSpPr>
        <p:spPr>
          <a:xfrm rot="10800000">
            <a:off x="8175640" y="4273838"/>
            <a:ext cx="1992999" cy="1718103"/>
          </a:xfrm>
          <a:prstGeom prst="triangl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1C8DFF-0F06-4869-B6FF-E48DA701E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97424" cy="816753"/>
          </a:xfrm>
        </p:spPr>
        <p:txBody>
          <a:bodyPr/>
          <a:lstStyle/>
          <a:p>
            <a:r>
              <a:rPr lang="en-US" dirty="0"/>
              <a:t>The Campaign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7EC14969-6A2C-4028-89E6-DB6164555CDD}"/>
              </a:ext>
            </a:extLst>
          </p:cNvPr>
          <p:cNvSpPr/>
          <p:nvPr/>
        </p:nvSpPr>
        <p:spPr>
          <a:xfrm rot="10800000">
            <a:off x="7834835" y="1957784"/>
            <a:ext cx="2674611" cy="2305699"/>
          </a:xfrm>
          <a:prstGeom prst="triangl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B277554F-A3ED-4D0E-949A-F5886D5C2B2B}"/>
              </a:ext>
            </a:extLst>
          </p:cNvPr>
          <p:cNvSpPr/>
          <p:nvPr/>
        </p:nvSpPr>
        <p:spPr>
          <a:xfrm rot="10800000">
            <a:off x="8403313" y="614288"/>
            <a:ext cx="1537652" cy="1325562"/>
          </a:xfrm>
          <a:prstGeom prst="triangl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9278F4-7E63-46F9-A51A-7312FB464DFE}"/>
              </a:ext>
            </a:extLst>
          </p:cNvPr>
          <p:cNvSpPr txBox="1"/>
          <p:nvPr/>
        </p:nvSpPr>
        <p:spPr>
          <a:xfrm>
            <a:off x="8552707" y="614287"/>
            <a:ext cx="1238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Influencers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29CD0C-9152-40B2-B361-9D6BFEEFC8D7}"/>
              </a:ext>
            </a:extLst>
          </p:cNvPr>
          <p:cNvSpPr txBox="1"/>
          <p:nvPr/>
        </p:nvSpPr>
        <p:spPr>
          <a:xfrm>
            <a:off x="8216444" y="1970454"/>
            <a:ext cx="1911390" cy="371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Twitch Viewers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416D37-61F6-45AB-9EAE-53304F0A6952}"/>
              </a:ext>
            </a:extLst>
          </p:cNvPr>
          <p:cNvSpPr txBox="1"/>
          <p:nvPr/>
        </p:nvSpPr>
        <p:spPr>
          <a:xfrm>
            <a:off x="8192356" y="4254671"/>
            <a:ext cx="1976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Social Media Data Respondents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FFDB8-667A-420C-B5BC-11B918B84F17}"/>
              </a:ext>
            </a:extLst>
          </p:cNvPr>
          <p:cNvSpPr txBox="1"/>
          <p:nvPr/>
        </p:nvSpPr>
        <p:spPr>
          <a:xfrm>
            <a:off x="4893871" y="614670"/>
            <a:ext cx="28519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15 influencers with</a:t>
            </a:r>
          </a:p>
          <a:p>
            <a:pPr algn="ctr"/>
            <a:r>
              <a:rPr lang="en-US" sz="1600" dirty="0"/>
              <a:t>3000+ avg. viewers per stream per month over two weeks gives exposure to 45k gamers or more during that period.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3FB53A-DE4D-4993-8760-83A31BE4B163}"/>
              </a:ext>
            </a:extLst>
          </p:cNvPr>
          <p:cNvSpPr txBox="1"/>
          <p:nvPr/>
        </p:nvSpPr>
        <p:spPr>
          <a:xfrm>
            <a:off x="4893871" y="2391453"/>
            <a:ext cx="285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45k viewers per stream per month are solicited to submit their Twitch data. Given a 33% conversion rate…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26CDB6-0136-4C5B-AB49-8E84C247134F}"/>
              </a:ext>
            </a:extLst>
          </p:cNvPr>
          <p:cNvSpPr txBox="1"/>
          <p:nvPr/>
        </p:nvSpPr>
        <p:spPr>
          <a:xfrm>
            <a:off x="4893871" y="4169436"/>
            <a:ext cx="28519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15k users will submit their data, and be solicited for a second giveaway and directed to a </a:t>
            </a:r>
            <a:r>
              <a:rPr lang="en-US" sz="1600" dirty="0" err="1"/>
              <a:t>DataLucent</a:t>
            </a:r>
            <a:r>
              <a:rPr lang="en-US" sz="1600" dirty="0"/>
              <a:t> data collection app. Given a 33% conversion rate on this process…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6F6FA2-016D-4DA0-9539-A45C846E58E7}"/>
              </a:ext>
            </a:extLst>
          </p:cNvPr>
          <p:cNvSpPr txBox="1"/>
          <p:nvPr/>
        </p:nvSpPr>
        <p:spPr>
          <a:xfrm>
            <a:off x="8655845" y="3264153"/>
            <a:ext cx="1032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33% conversion rate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CCABD5-5153-449A-83DB-8C486B4C7088}"/>
              </a:ext>
            </a:extLst>
          </p:cNvPr>
          <p:cNvSpPr txBox="1"/>
          <p:nvPr/>
        </p:nvSpPr>
        <p:spPr>
          <a:xfrm>
            <a:off x="8621863" y="4997208"/>
            <a:ext cx="1100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33% conversion rate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F5A851-3626-43BA-9FAC-A77232BDA919}"/>
              </a:ext>
            </a:extLst>
          </p:cNvPr>
          <p:cNvSpPr txBox="1"/>
          <p:nvPr/>
        </p:nvSpPr>
        <p:spPr>
          <a:xfrm>
            <a:off x="8183995" y="6047271"/>
            <a:ext cx="1976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5,000 Total Respondents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EB2B29-0FA2-441B-8196-76D77CDA3084}"/>
              </a:ext>
            </a:extLst>
          </p:cNvPr>
          <p:cNvSpPr txBox="1"/>
          <p:nvPr/>
        </p:nvSpPr>
        <p:spPr>
          <a:xfrm>
            <a:off x="8655844" y="1131739"/>
            <a:ext cx="1032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45K</a:t>
            </a:r>
          </a:p>
          <a:p>
            <a:pPr algn="ctr"/>
            <a:r>
              <a:rPr lang="en-US" sz="1200" dirty="0"/>
              <a:t>viewers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DA8727-BB8F-49E3-B563-28CC6D69DF31}"/>
              </a:ext>
            </a:extLst>
          </p:cNvPr>
          <p:cNvSpPr txBox="1"/>
          <p:nvPr/>
        </p:nvSpPr>
        <p:spPr>
          <a:xfrm>
            <a:off x="838200" y="1221902"/>
            <a:ext cx="28519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the purposes of this proof of concept, the goal of 5000 respondents has been set. A 33% conversion rate for sweepstakes was used as the baseline expectation for Twitch conversions, and 11.1% is the total estimated conversion rate from Influencers to Respondents. Real-world scenarios are likely to differ.</a:t>
            </a:r>
          </a:p>
        </p:txBody>
      </p:sp>
    </p:spTree>
    <p:extLst>
      <p:ext uri="{BB962C8B-B14F-4D97-AF65-F5344CB8AC3E}">
        <p14:creationId xmlns:p14="http://schemas.microsoft.com/office/powerpoint/2010/main" val="1635470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FCCB9-4DB7-4BCD-BB48-29126E31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Viewer Incentivization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22468-F47F-4516-9DE1-0C59E6D48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Streamers need data for sponsorships.</a:t>
            </a:r>
          </a:p>
          <a:p>
            <a:pPr marL="0" indent="0">
              <a:buNone/>
            </a:pPr>
            <a:r>
              <a:rPr lang="en-US" dirty="0"/>
              <a:t>By giving data to help their favorite streamers, viewers can be incentivized towards providing access to their Twitch information.</a:t>
            </a:r>
          </a:p>
          <a:p>
            <a:pPr marL="0" indent="0">
              <a:buNone/>
            </a:pPr>
            <a:r>
              <a:rPr lang="en-US" dirty="0"/>
              <a:t>After the campaign is completed, streamers will receive access to the information collected from their audience.</a:t>
            </a:r>
          </a:p>
          <a:p>
            <a:pPr marL="0" indent="0">
              <a:buNone/>
            </a:pPr>
            <a:r>
              <a:rPr lang="en-US" dirty="0"/>
              <a:t>This allows them to provide deeper analytics on their audiences to sponsors and improve their chances at earning additional sponsorships.</a:t>
            </a:r>
          </a:p>
          <a:p>
            <a:pPr marL="0" indent="0">
              <a:buNone/>
            </a:pPr>
            <a:r>
              <a:rPr lang="en-US" dirty="0"/>
              <a:t>This can be gamified, and the type of data that the streamer receives could be expressed through the gamification.</a:t>
            </a:r>
          </a:p>
        </p:txBody>
      </p:sp>
    </p:spTree>
    <p:extLst>
      <p:ext uri="{BB962C8B-B14F-4D97-AF65-F5344CB8AC3E}">
        <p14:creationId xmlns:p14="http://schemas.microsoft.com/office/powerpoint/2010/main" val="2388330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B240B-41CD-4EE4-8038-73CC0964B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Influencer Incentivization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73387-5776-4B5D-85AD-73E162BA4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8741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Streamers earn revenue from viewers in the form of subscriptions, ads, donations, and sponsorships.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6E468C-5BA2-4828-B0F5-90A621F94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92963"/>
            <a:ext cx="7655645" cy="3946849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84FD4E-32F8-43E2-995F-6F107B206713}"/>
              </a:ext>
            </a:extLst>
          </p:cNvPr>
          <p:cNvSpPr txBox="1">
            <a:spLocks/>
          </p:cNvSpPr>
          <p:nvPr/>
        </p:nvSpPr>
        <p:spPr>
          <a:xfrm>
            <a:off x="8620539" y="4518236"/>
            <a:ext cx="2733261" cy="910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This is a sample breakdown from a very successful streamer that earns $20k/month online.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Image source: Andreessen Horowitz.</a:t>
            </a:r>
          </a:p>
        </p:txBody>
      </p:sp>
    </p:spTree>
    <p:extLst>
      <p:ext uri="{BB962C8B-B14F-4D97-AF65-F5344CB8AC3E}">
        <p14:creationId xmlns:p14="http://schemas.microsoft.com/office/powerpoint/2010/main" val="3571330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F24A09B-713F-43FC-AB6E-B88083968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2ABD78-C067-4D0F-8086-E208CE4DE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744" y="640080"/>
            <a:ext cx="4173905" cy="557781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Gaming is a $159B Global Industry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91AB35-C3B4-4B70-B3DD-13D63B7DA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3975" y="2423149"/>
            <a:ext cx="0" cy="201168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642178E2-0269-4B51-A94C-1D2E4A2422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8" t="19990" r="29233" b="15350"/>
          <a:stretch/>
        </p:blipFill>
        <p:spPr>
          <a:xfrm>
            <a:off x="6096000" y="1892562"/>
            <a:ext cx="5459470" cy="307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63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A67D78-7DBA-4157-8304-0F4BC2217D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633"/>
          <a:stretch/>
        </p:blipFill>
        <p:spPr>
          <a:xfrm>
            <a:off x="7625622" y="952685"/>
            <a:ext cx="4025603" cy="5362575"/>
          </a:xfrm>
          <a:prstGeom prst="rect">
            <a:avLst/>
          </a:prstGeom>
        </p:spPr>
      </p:pic>
      <p:pic>
        <p:nvPicPr>
          <p:cNvPr id="8" name="Picture 7" descr="A picture containing clock, light&#10;&#10;Description automatically generated">
            <a:extLst>
              <a:ext uri="{FF2B5EF4-FFF2-40B4-BE49-F238E27FC236}">
                <a16:creationId xmlns:a16="http://schemas.microsoft.com/office/drawing/2014/main" id="{3A823EFC-A8ED-413F-91BD-8349F612B6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58" y="322674"/>
            <a:ext cx="3152981" cy="9872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9D0A46-7DC3-4228-A934-BA0A5A72E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559" y="1567047"/>
            <a:ext cx="5610225" cy="41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9614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DEAD7-30EA-4F31-9486-4F548939E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Twitch is More than Just Gaming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8AF5B2C-C264-4D22-9663-B9887FA9E6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6" t="11874" r="1886" b="31701"/>
          <a:stretch/>
        </p:blipFill>
        <p:spPr>
          <a:xfrm>
            <a:off x="1523999" y="1789043"/>
            <a:ext cx="7553740" cy="442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534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7B1AC-E98F-4D33-97DE-F47E2C8C7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Covid</a:t>
            </a:r>
            <a:r>
              <a:rPr lang="en-US" dirty="0"/>
              <a:t> is Accelerating the Gaming Industry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927A3-85DD-481C-97D4-1DBB4B974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Nintendo’s hardware demand skyrockets; flagship game Animal Crossing: New Horizons hit its 5 year sales goal in under 6 months, selling 23M copies.</a:t>
            </a:r>
          </a:p>
          <a:p>
            <a:r>
              <a:rPr lang="en-US" dirty="0"/>
              <a:t>Nvidia gaming hardware flies off shelves; suppliers can’t keep up with demand.</a:t>
            </a:r>
          </a:p>
          <a:p>
            <a:r>
              <a:rPr lang="en-US" dirty="0"/>
              <a:t>Indie game darling </a:t>
            </a:r>
            <a:r>
              <a:rPr lang="en-US" i="1" dirty="0"/>
              <a:t>Fall Guys</a:t>
            </a:r>
            <a:r>
              <a:rPr lang="en-US" dirty="0"/>
              <a:t> recently sold 1.5M copies </a:t>
            </a:r>
            <a:r>
              <a:rPr lang="en-US" i="1" dirty="0"/>
              <a:t>in a single day,</a:t>
            </a:r>
            <a:r>
              <a:rPr lang="en-US" dirty="0"/>
              <a:t> peaking at 120k concurrent users across PC and PlayStation 4.</a:t>
            </a:r>
          </a:p>
          <a:p>
            <a:r>
              <a:rPr lang="en-US" dirty="0"/>
              <a:t>Twitch saw hours watched jump 50% between March and April and a full 101% year over year.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029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9C2B0-43D4-4ACD-98CB-365909876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Live Video is Exploding</a:t>
            </a:r>
            <a:endParaRPr lang="en-US" dirty="0"/>
          </a:p>
        </p:txBody>
      </p:sp>
      <p:pic>
        <p:nvPicPr>
          <p:cNvPr id="6" name="Content Placeholder 5" descr="A picture containing electronics, device&#10;&#10;Description automatically generated">
            <a:extLst>
              <a:ext uri="{FF2B5EF4-FFF2-40B4-BE49-F238E27FC236}">
                <a16:creationId xmlns:a16="http://schemas.microsoft.com/office/drawing/2014/main" id="{E8D0438F-0AC4-42C8-A72F-9149F3F82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224" y="1690688"/>
            <a:ext cx="7861552" cy="4430595"/>
          </a:xfrm>
        </p:spPr>
      </p:pic>
    </p:spTree>
    <p:extLst>
      <p:ext uri="{BB962C8B-B14F-4D97-AF65-F5344CB8AC3E}">
        <p14:creationId xmlns:p14="http://schemas.microsoft.com/office/powerpoint/2010/main" val="2314386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1B327-15F9-430F-9233-D93177A19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Twitch Audiences are Growing Fast</a:t>
            </a:r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063D312-61F3-4B8B-B20C-2A3B2EB080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7" r="-3" b="13168"/>
          <a:stretch/>
        </p:blipFill>
        <p:spPr>
          <a:xfrm>
            <a:off x="669104" y="2186609"/>
            <a:ext cx="11261752" cy="391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690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56669-CCE5-403D-8831-611D2BE30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026" y="-105327"/>
            <a:ext cx="10515600" cy="1325563"/>
          </a:xfrm>
        </p:spPr>
        <p:txBody>
          <a:bodyPr/>
          <a:lstStyle/>
          <a:p>
            <a:r>
              <a:rPr lang="en-US" dirty="0"/>
              <a:t>Quick Look: Online Video Ad Revenue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66A86DD-D8CD-4672-929E-3A644F4726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9" b="887"/>
          <a:stretch/>
        </p:blipFill>
        <p:spPr>
          <a:xfrm>
            <a:off x="563217" y="838495"/>
            <a:ext cx="10918350" cy="594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677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F2D9BB-2E07-4FA5-BA2F-6B2EE2716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465" y="3298722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Entering the Gaming Industry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 descr="Game controller">
            <a:extLst>
              <a:ext uri="{FF2B5EF4-FFF2-40B4-BE49-F238E27FC236}">
                <a16:creationId xmlns:a16="http://schemas.microsoft.com/office/drawing/2014/main" id="{E0506625-339A-4C6F-A96A-7830F1411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73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0A19BDA-40B6-4DE7-81A4-6B1F1E40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45">
            <a:extLst>
              <a:ext uri="{FF2B5EF4-FFF2-40B4-BE49-F238E27FC236}">
                <a16:creationId xmlns:a16="http://schemas.microsoft.com/office/drawing/2014/main" id="{0A628AD8-1356-4BF5-8A59-3549B2C7C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46">
            <a:extLst>
              <a:ext uri="{FF2B5EF4-FFF2-40B4-BE49-F238E27FC236}">
                <a16:creationId xmlns:a16="http://schemas.microsoft.com/office/drawing/2014/main" id="{9F2E6F73-36C2-4E56-AB0C-4D6936FF5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47">
            <a:extLst>
              <a:ext uri="{FF2B5EF4-FFF2-40B4-BE49-F238E27FC236}">
                <a16:creationId xmlns:a16="http://schemas.microsoft.com/office/drawing/2014/main" id="{8AA5DD19-98A6-4E28-999C-2C074B9CBF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44">
            <a:extLst>
              <a:ext uri="{FF2B5EF4-FFF2-40B4-BE49-F238E27FC236}">
                <a16:creationId xmlns:a16="http://schemas.microsoft.com/office/drawing/2014/main" id="{5F24A71D-C0A9-49AC-B2D1-5A9EA2BD3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8538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9535B11-4A49-4A02-9CB6-3F8A60128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7033095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C4CC3-FAD1-4596-BBDD-D284CE65F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60" y="804328"/>
            <a:ext cx="6091312" cy="120582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EFFFF"/>
                </a:solidFill>
              </a:rPr>
              <a:t>DataLucent’s Strategic Position</a:t>
            </a:r>
          </a:p>
        </p:txBody>
      </p:sp>
      <p:pic>
        <p:nvPicPr>
          <p:cNvPr id="2050" name="Picture 2" descr="NEN Steam Machine | ZOTAC">
            <a:extLst>
              <a:ext uri="{FF2B5EF4-FFF2-40B4-BE49-F238E27FC236}">
                <a16:creationId xmlns:a16="http://schemas.microsoft.com/office/drawing/2014/main" id="{CA7BC7D1-C5D3-4C4B-AFBD-AEFD8DA3F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24706" y="1143590"/>
            <a:ext cx="3343407" cy="74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3495D-E942-405B-867C-85D3687DA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2189" y="2494450"/>
            <a:ext cx="5773883" cy="3563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Thanks to a partnership with gaming audience engagement experts </a:t>
            </a:r>
            <a:r>
              <a:rPr lang="en-US" sz="2400" dirty="0" err="1"/>
              <a:t>Muxy</a:t>
            </a:r>
            <a:r>
              <a:rPr lang="en-US" sz="2400" dirty="0"/>
              <a:t>, gaming hardware manufacturer </a:t>
            </a:r>
            <a:r>
              <a:rPr lang="en-US" sz="2400" dirty="0" err="1"/>
              <a:t>Zotac</a:t>
            </a:r>
            <a:r>
              <a:rPr lang="en-US" sz="2400" dirty="0"/>
              <a:t>, and leading U.S. chipmaker Nvidia, </a:t>
            </a:r>
            <a:r>
              <a:rPr lang="en-US" sz="2400" dirty="0" err="1"/>
              <a:t>DataLucent</a:t>
            </a:r>
            <a:r>
              <a:rPr lang="en-US" sz="2400" dirty="0"/>
              <a:t> is strategically positioned to enter the gaming industry.</a:t>
            </a:r>
          </a:p>
          <a:p>
            <a:pPr marL="0" indent="0">
              <a:buNone/>
            </a:pPr>
            <a:r>
              <a:rPr lang="en-US" sz="2400" dirty="0" err="1"/>
              <a:t>DataLucent</a:t>
            </a:r>
            <a:r>
              <a:rPr lang="en-US" sz="2400" dirty="0"/>
              <a:t> has teamed with </a:t>
            </a:r>
            <a:r>
              <a:rPr lang="en-US" sz="2400" dirty="0" err="1"/>
              <a:t>Muxy</a:t>
            </a:r>
            <a:r>
              <a:rPr lang="en-US" sz="2400" dirty="0"/>
              <a:t> and </a:t>
            </a:r>
            <a:r>
              <a:rPr lang="en-US" sz="2400" dirty="0" err="1"/>
              <a:t>Zotac</a:t>
            </a:r>
            <a:r>
              <a:rPr lang="en-US" sz="2400" dirty="0"/>
              <a:t> to work with Nvidia and bring new data products to the gaming industry.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8E413D14-1B53-4A21-8842-E2F30A59B0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706" y="2624705"/>
            <a:ext cx="3329094" cy="1643740"/>
          </a:xfrm>
          <a:prstGeom prst="rect">
            <a:avLst/>
          </a:prstGeom>
        </p:spPr>
      </p:pic>
      <p:pic>
        <p:nvPicPr>
          <p:cNvPr id="5" name="Picture 4" descr="A picture containing clock, light&#10;&#10;Description automatically generated">
            <a:extLst>
              <a:ext uri="{FF2B5EF4-FFF2-40B4-BE49-F238E27FC236}">
                <a16:creationId xmlns:a16="http://schemas.microsoft.com/office/drawing/2014/main" id="{B410CDD1-3ECD-4B94-B322-DDBD161B10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706" y="4856677"/>
            <a:ext cx="3340358" cy="104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996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680B-F29E-4C08-B47B-50774570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Muxy</a:t>
            </a:r>
            <a:r>
              <a:rPr lang="en-US" dirty="0"/>
              <a:t> Brings Expertise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42D0637-67A0-4B89-A93C-93BC0E987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Muxy</a:t>
            </a:r>
            <a:r>
              <a:rPr lang="en-US" dirty="0"/>
              <a:t> has been working in gaming since 2015 and has emerged as a leader on Twitch.tv.</a:t>
            </a:r>
          </a:p>
          <a:p>
            <a:pPr marL="0" indent="0">
              <a:buNone/>
            </a:pPr>
            <a:r>
              <a:rPr lang="en-US" dirty="0"/>
              <a:t>They earned an Emmy for their innovative audience engagement solutions, as well as an Unreal Grant from Epic Games, creators of the Unreal Engine and Fortnite. </a:t>
            </a:r>
          </a:p>
          <a:p>
            <a:pPr marL="0" indent="0">
              <a:buNone/>
            </a:pPr>
            <a:r>
              <a:rPr lang="en-US" dirty="0" err="1"/>
              <a:t>Muxy</a:t>
            </a:r>
            <a:r>
              <a:rPr lang="en-US" dirty="0"/>
              <a:t> has collected data on Twitch users since their inception and has yet to monetize this asset.</a:t>
            </a:r>
          </a:p>
          <a:p>
            <a:pPr marL="0" indent="0">
              <a:buNone/>
            </a:pPr>
            <a:r>
              <a:rPr lang="en-US" dirty="0" err="1"/>
              <a:t>DataLucent</a:t>
            </a:r>
            <a:r>
              <a:rPr lang="en-US" dirty="0"/>
              <a:t> and </a:t>
            </a:r>
            <a:r>
              <a:rPr lang="en-US" dirty="0" err="1"/>
              <a:t>Muxy</a:t>
            </a:r>
            <a:r>
              <a:rPr lang="en-US" dirty="0"/>
              <a:t> are currently taking advantage of this strategic opportunity and building new experiences that incentivize streamers to evangelize our data collection software among Twitch users.</a:t>
            </a:r>
          </a:p>
        </p:txBody>
      </p:sp>
    </p:spTree>
    <p:extLst>
      <p:ext uri="{BB962C8B-B14F-4D97-AF65-F5344CB8AC3E}">
        <p14:creationId xmlns:p14="http://schemas.microsoft.com/office/powerpoint/2010/main" val="778267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1089</Words>
  <Application>Microsoft Office PowerPoint</Application>
  <PresentationFormat>Widescreen</PresentationFormat>
  <Paragraphs>75</Paragraphs>
  <Slides>21</Slides>
  <Notes>1</Notes>
  <HiddenSlides>5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The Gaming Data Opportunity</vt:lpstr>
      <vt:lpstr>Gaming is a $159B Global Industry</vt:lpstr>
      <vt:lpstr>Covid is Accelerating the Gaming Industry</vt:lpstr>
      <vt:lpstr>Live Video is Exploding</vt:lpstr>
      <vt:lpstr>Twitch Audiences are Growing Fast</vt:lpstr>
      <vt:lpstr>Quick Look: Online Video Ad Revenue</vt:lpstr>
      <vt:lpstr>Entering the Gaming Industry</vt:lpstr>
      <vt:lpstr>DataLucent’s Strategic Position</vt:lpstr>
      <vt:lpstr>Muxy Brings Expertise</vt:lpstr>
      <vt:lpstr>Zotac Wants Data</vt:lpstr>
      <vt:lpstr>Inroads to Nvidia</vt:lpstr>
      <vt:lpstr>Gaming  Audience  Data Acquisition</vt:lpstr>
      <vt:lpstr>Twitch Extensions: Gateway to Gamers</vt:lpstr>
      <vt:lpstr>The Funnel</vt:lpstr>
      <vt:lpstr>Acquiring Social Data</vt:lpstr>
      <vt:lpstr>Twitch + Social Media Data = Full Picture</vt:lpstr>
      <vt:lpstr>The Campaign</vt:lpstr>
      <vt:lpstr>Viewer Incentivization</vt:lpstr>
      <vt:lpstr>Influencer Incentivization</vt:lpstr>
      <vt:lpstr>PowerPoint Presentation</vt:lpstr>
      <vt:lpstr>Twitch is More than Just Gaming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Gaming Data Opportunity</dc:title>
  <dc:creator>Jenny Garcia</dc:creator>
  <cp:lastModifiedBy>Jenny Garcia</cp:lastModifiedBy>
  <cp:revision>3</cp:revision>
  <dcterms:created xsi:type="dcterms:W3CDTF">2020-08-10T19:33:12Z</dcterms:created>
  <dcterms:modified xsi:type="dcterms:W3CDTF">2020-08-10T19:36:11Z</dcterms:modified>
</cp:coreProperties>
</file>

<file path=docProps/thumbnail.jpeg>
</file>